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Montserrat Light"/>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Light-regular.fntdata"/><Relationship Id="rId11" Type="http://schemas.openxmlformats.org/officeDocument/2006/relationships/slide" Target="slides/slide6.xml"/><Relationship Id="rId22" Type="http://schemas.openxmlformats.org/officeDocument/2006/relationships/font" Target="fonts/MontserratLight-italic.fntdata"/><Relationship Id="rId10" Type="http://schemas.openxmlformats.org/officeDocument/2006/relationships/slide" Target="slides/slide5.xml"/><Relationship Id="rId21" Type="http://schemas.openxmlformats.org/officeDocument/2006/relationships/font" Target="fonts/MontserratLight-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MontserratLigh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087518e2fb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087518e2fb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087518e2fb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087518e2fb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087518e2f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087518e2f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087518e2f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087518e2f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087518e2f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087518e2f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087518e2f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087518e2f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087518e2f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087518e2f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0b70babeb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0b70babeb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081134435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081134435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d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d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hermansentermansen.dk/memo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mt="52999"/>
          </a:blip>
          <a:srcRect b="15626" l="0" r="0" t="0"/>
          <a:stretch/>
        </p:blipFill>
        <p:spPr>
          <a:xfrm>
            <a:off x="0" y="0"/>
            <a:ext cx="9144000" cy="5143501"/>
          </a:xfrm>
          <a:prstGeom prst="rect">
            <a:avLst/>
          </a:prstGeom>
          <a:noFill/>
          <a:ln>
            <a:noFill/>
          </a:ln>
        </p:spPr>
      </p:pic>
      <p:sp>
        <p:nvSpPr>
          <p:cNvPr id="55" name="Google Shape;55;p13"/>
          <p:cNvSpPr txBox="1"/>
          <p:nvPr>
            <p:ph idx="1" type="subTitle"/>
          </p:nvPr>
        </p:nvSpPr>
        <p:spPr>
          <a:xfrm>
            <a:off x="311700" y="4623175"/>
            <a:ext cx="8520600" cy="464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da" sz="1700">
                <a:solidFill>
                  <a:schemeClr val="dk1"/>
                </a:solidFill>
                <a:latin typeface="Montserrat Light"/>
                <a:ea typeface="Montserrat Light"/>
                <a:cs typeface="Montserrat Light"/>
                <a:sym typeface="Montserrat Light"/>
              </a:rPr>
              <a:t>Kristian               Maja               Olivia               Rikke</a:t>
            </a:r>
            <a:endParaRPr sz="1700">
              <a:solidFill>
                <a:schemeClr val="dk1"/>
              </a:solidFill>
              <a:latin typeface="Montserrat Light"/>
              <a:ea typeface="Montserrat Light"/>
              <a:cs typeface="Montserrat Light"/>
              <a:sym typeface="Montserrat Light"/>
            </a:endParaRPr>
          </a:p>
        </p:txBody>
      </p:sp>
      <p:pic>
        <p:nvPicPr>
          <p:cNvPr id="56" name="Google Shape;56;p13"/>
          <p:cNvPicPr preferRelativeResize="0"/>
          <p:nvPr/>
        </p:nvPicPr>
        <p:blipFill>
          <a:blip r:embed="rId4">
            <a:alphaModFix/>
          </a:blip>
          <a:stretch>
            <a:fillRect/>
          </a:stretch>
        </p:blipFill>
        <p:spPr>
          <a:xfrm>
            <a:off x="2885788" y="1307088"/>
            <a:ext cx="3372434" cy="25293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a">
                <a:latin typeface="Montserrat"/>
                <a:ea typeface="Montserrat"/>
                <a:cs typeface="Montserrat"/>
                <a:sym typeface="Montserrat"/>
              </a:rPr>
              <a:t>Hjemmeside</a:t>
            </a:r>
            <a:endParaRPr>
              <a:latin typeface="Montserrat"/>
              <a:ea typeface="Montserrat"/>
              <a:cs typeface="Montserrat"/>
              <a:sym typeface="Montserrat"/>
            </a:endParaRPr>
          </a:p>
        </p:txBody>
      </p:sp>
      <p:sp>
        <p:nvSpPr>
          <p:cNvPr id="119" name="Google Shape;119;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a">
                <a:solidFill>
                  <a:schemeClr val="dk1"/>
                </a:solidFill>
                <a:latin typeface="Montserrat"/>
                <a:ea typeface="Montserrat"/>
                <a:cs typeface="Montserrat"/>
                <a:sym typeface="Montserrat"/>
              </a:rPr>
              <a:t>Link til hjemmeside: </a:t>
            </a:r>
            <a:r>
              <a:rPr lang="da" u="sng">
                <a:solidFill>
                  <a:schemeClr val="hlink"/>
                </a:solidFill>
                <a:latin typeface="Montserrat"/>
                <a:ea typeface="Montserrat"/>
                <a:cs typeface="Montserrat"/>
                <a:sym typeface="Montserrat"/>
                <a:hlinkClick r:id="rId3"/>
              </a:rPr>
              <a:t>https://hermansentermansen.dk/memos/</a:t>
            </a:r>
            <a:endParaRPr>
              <a:solidFill>
                <a:schemeClr val="dk1"/>
              </a:solidFill>
              <a:latin typeface="Montserrat"/>
              <a:ea typeface="Montserrat"/>
              <a:cs typeface="Montserrat"/>
              <a:sym typeface="Montserrat"/>
            </a:endParaRPr>
          </a:p>
          <a:p>
            <a:pPr indent="0" lvl="0" marL="0" rtl="0" algn="l">
              <a:spcBef>
                <a:spcPts val="1200"/>
              </a:spcBef>
              <a:spcAft>
                <a:spcPts val="1200"/>
              </a:spcAft>
              <a:buNone/>
            </a:pPr>
            <a:r>
              <a:t/>
            </a:r>
            <a:endParaRPr>
              <a:solidFill>
                <a:schemeClr val="dk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a">
                <a:latin typeface="Montserrat"/>
                <a:ea typeface="Montserrat"/>
                <a:cs typeface="Montserrat"/>
                <a:sym typeface="Montserrat"/>
              </a:rPr>
              <a:t>Agenda</a:t>
            </a:r>
            <a:endParaRPr>
              <a:latin typeface="Montserrat"/>
              <a:ea typeface="Montserrat"/>
              <a:cs typeface="Montserrat"/>
              <a:sym typeface="Montserrat"/>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da">
                <a:latin typeface="Montserrat Light"/>
                <a:ea typeface="Montserrat Light"/>
                <a:cs typeface="Montserrat Light"/>
                <a:sym typeface="Montserrat Light"/>
              </a:rPr>
              <a:t>Communication Brief</a:t>
            </a:r>
            <a:endParaRPr>
              <a:latin typeface="Montserrat Light"/>
              <a:ea typeface="Montserrat Light"/>
              <a:cs typeface="Montserrat Light"/>
              <a:sym typeface="Montserrat Light"/>
            </a:endParaRPr>
          </a:p>
          <a:p>
            <a:pPr indent="0" lvl="0" marL="0" rtl="0" algn="l">
              <a:spcBef>
                <a:spcPts val="1200"/>
              </a:spcBef>
              <a:spcAft>
                <a:spcPts val="0"/>
              </a:spcAft>
              <a:buNone/>
            </a:pPr>
            <a:r>
              <a:rPr lang="da">
                <a:latin typeface="Montserrat Light"/>
                <a:ea typeface="Montserrat Light"/>
                <a:cs typeface="Montserrat Light"/>
                <a:sym typeface="Montserrat Light"/>
              </a:rPr>
              <a:t>Persona</a:t>
            </a:r>
            <a:endParaRPr>
              <a:latin typeface="Montserrat Light"/>
              <a:ea typeface="Montserrat Light"/>
              <a:cs typeface="Montserrat Light"/>
              <a:sym typeface="Montserrat Light"/>
            </a:endParaRPr>
          </a:p>
          <a:p>
            <a:pPr indent="0" lvl="0" marL="0" rtl="0" algn="l">
              <a:spcBef>
                <a:spcPts val="1200"/>
              </a:spcBef>
              <a:spcAft>
                <a:spcPts val="0"/>
              </a:spcAft>
              <a:buNone/>
            </a:pPr>
            <a:r>
              <a:rPr lang="da">
                <a:latin typeface="Montserrat Light"/>
                <a:ea typeface="Montserrat Light"/>
                <a:cs typeface="Montserrat Light"/>
                <a:sym typeface="Montserrat Light"/>
              </a:rPr>
              <a:t>Koncept</a:t>
            </a:r>
            <a:endParaRPr>
              <a:latin typeface="Montserrat Light"/>
              <a:ea typeface="Montserrat Light"/>
              <a:cs typeface="Montserrat Light"/>
              <a:sym typeface="Montserrat Light"/>
            </a:endParaRPr>
          </a:p>
          <a:p>
            <a:pPr indent="0" lvl="0" marL="0" rtl="0" algn="l">
              <a:spcBef>
                <a:spcPts val="1200"/>
              </a:spcBef>
              <a:spcAft>
                <a:spcPts val="0"/>
              </a:spcAft>
              <a:buNone/>
            </a:pPr>
            <a:r>
              <a:rPr lang="da">
                <a:latin typeface="Montserrat Light"/>
                <a:ea typeface="Montserrat Light"/>
                <a:cs typeface="Montserrat Light"/>
                <a:sym typeface="Montserrat Light"/>
              </a:rPr>
              <a:t>Målet med produktet</a:t>
            </a:r>
            <a:endParaRPr>
              <a:latin typeface="Montserrat Light"/>
              <a:ea typeface="Montserrat Light"/>
              <a:cs typeface="Montserrat Light"/>
              <a:sym typeface="Montserrat Light"/>
            </a:endParaRPr>
          </a:p>
          <a:p>
            <a:pPr indent="0" lvl="0" marL="0" rtl="0" algn="l">
              <a:spcBef>
                <a:spcPts val="1200"/>
              </a:spcBef>
              <a:spcAft>
                <a:spcPts val="0"/>
              </a:spcAft>
              <a:buNone/>
            </a:pPr>
            <a:r>
              <a:rPr lang="da">
                <a:latin typeface="Montserrat Light"/>
                <a:ea typeface="Montserrat Light"/>
                <a:cs typeface="Montserrat Light"/>
                <a:sym typeface="Montserrat Light"/>
              </a:rPr>
              <a:t>SWOT</a:t>
            </a:r>
            <a:endParaRPr>
              <a:latin typeface="Montserrat Light"/>
              <a:ea typeface="Montserrat Light"/>
              <a:cs typeface="Montserrat Light"/>
              <a:sym typeface="Montserrat Light"/>
            </a:endParaRPr>
          </a:p>
          <a:p>
            <a:pPr indent="0" lvl="0" marL="0" rtl="0" algn="l">
              <a:spcBef>
                <a:spcPts val="1200"/>
              </a:spcBef>
              <a:spcAft>
                <a:spcPts val="0"/>
              </a:spcAft>
              <a:buNone/>
            </a:pPr>
            <a:r>
              <a:rPr lang="da">
                <a:latin typeface="Montserrat Light"/>
                <a:ea typeface="Montserrat Light"/>
                <a:cs typeface="Montserrat Light"/>
                <a:sym typeface="Montserrat Light"/>
              </a:rPr>
              <a:t>Tilgængelighed + responsivt web design</a:t>
            </a:r>
            <a:endParaRPr>
              <a:latin typeface="Montserrat Light"/>
              <a:ea typeface="Montserrat Light"/>
              <a:cs typeface="Montserrat Light"/>
              <a:sym typeface="Montserrat Light"/>
            </a:endParaRPr>
          </a:p>
          <a:p>
            <a:pPr indent="0" lvl="0" marL="0" rtl="0" algn="l">
              <a:spcBef>
                <a:spcPts val="1200"/>
              </a:spcBef>
              <a:spcAft>
                <a:spcPts val="1200"/>
              </a:spcAft>
              <a:buNone/>
            </a:pPr>
            <a:r>
              <a:rPr lang="da">
                <a:latin typeface="Montserrat Light"/>
                <a:ea typeface="Montserrat Light"/>
                <a:cs typeface="Montserrat Light"/>
                <a:sym typeface="Montserrat Light"/>
              </a:rPr>
              <a:t>Hjemmeside</a:t>
            </a:r>
            <a:endParaRPr>
              <a:latin typeface="Montserrat Light"/>
              <a:ea typeface="Montserrat Light"/>
              <a:cs typeface="Montserrat Light"/>
              <a:sym typeface="Montserrat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a">
                <a:latin typeface="Montserrat"/>
                <a:ea typeface="Montserrat"/>
                <a:cs typeface="Montserrat"/>
                <a:sym typeface="Montserrat"/>
              </a:rPr>
              <a:t>Communication Brief</a:t>
            </a:r>
            <a:endParaRPr>
              <a:latin typeface="Montserrat"/>
              <a:ea typeface="Montserrat"/>
              <a:cs typeface="Montserrat"/>
              <a:sym typeface="Montserrat"/>
            </a:endParaRPr>
          </a:p>
        </p:txBody>
      </p:sp>
      <p:sp>
        <p:nvSpPr>
          <p:cNvPr id="68" name="Google Shape;68;p15"/>
          <p:cNvSpPr txBox="1"/>
          <p:nvPr>
            <p:ph idx="1" type="body"/>
          </p:nvPr>
        </p:nvSpPr>
        <p:spPr>
          <a:xfrm>
            <a:off x="311700" y="1196925"/>
            <a:ext cx="8520600" cy="34164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0"/>
              </a:spcAft>
              <a:buClr>
                <a:schemeClr val="dk1"/>
              </a:buClr>
              <a:buSzPts val="1018"/>
              <a:buFont typeface="Arial"/>
              <a:buNone/>
            </a:pPr>
            <a:r>
              <a:rPr b="1" lang="da" sz="1300">
                <a:solidFill>
                  <a:schemeClr val="dk1"/>
                </a:solidFill>
                <a:latin typeface="Montserrat"/>
                <a:ea typeface="Montserrat"/>
                <a:cs typeface="Montserrat"/>
                <a:sym typeface="Montserrat"/>
              </a:rPr>
              <a:t>Formål</a:t>
            </a:r>
            <a:endParaRPr b="1" sz="1300">
              <a:solidFill>
                <a:schemeClr val="dk1"/>
              </a:solidFill>
              <a:latin typeface="Montserrat"/>
              <a:ea typeface="Montserrat"/>
              <a:cs typeface="Montserrat"/>
              <a:sym typeface="Montserrat"/>
            </a:endParaRPr>
          </a:p>
          <a:p>
            <a:pPr indent="0" lvl="0" marL="0" rtl="0" algn="l">
              <a:lnSpc>
                <a:spcPct val="140000"/>
              </a:lnSpc>
              <a:spcBef>
                <a:spcPts val="0"/>
              </a:spcBef>
              <a:spcAft>
                <a:spcPts val="0"/>
              </a:spcAft>
              <a:buNone/>
            </a:pPr>
            <a:r>
              <a:rPr lang="da" sz="1300">
                <a:solidFill>
                  <a:schemeClr val="dk1"/>
                </a:solidFill>
                <a:latin typeface="Montserrat"/>
                <a:ea typeface="Montserrat"/>
                <a:cs typeface="Montserrat"/>
                <a:sym typeface="Montserrat"/>
              </a:rPr>
              <a:t>Formålet er at designe en hjemmeside som er eksklusiv og bygger på storytelling. Her vil der blive dannet en unik ramme for Memos produkter.</a:t>
            </a:r>
            <a:endParaRPr sz="1300">
              <a:solidFill>
                <a:schemeClr val="dk1"/>
              </a:solidFill>
              <a:latin typeface="Montserrat"/>
              <a:ea typeface="Montserrat"/>
              <a:cs typeface="Montserrat"/>
              <a:sym typeface="Montserrat"/>
            </a:endParaRPr>
          </a:p>
          <a:p>
            <a:pPr indent="0" lvl="0" marL="0" rtl="0" algn="l">
              <a:lnSpc>
                <a:spcPct val="140000"/>
              </a:lnSpc>
              <a:spcBef>
                <a:spcPts val="0"/>
              </a:spcBef>
              <a:spcAft>
                <a:spcPts val="0"/>
              </a:spcAft>
              <a:buClr>
                <a:schemeClr val="dk1"/>
              </a:buClr>
              <a:buSzPts val="1018"/>
              <a:buFont typeface="Arial"/>
              <a:buNone/>
            </a:pPr>
            <a:r>
              <a:t/>
            </a:r>
            <a:endParaRPr b="1" sz="1300">
              <a:solidFill>
                <a:schemeClr val="dk1"/>
              </a:solidFill>
              <a:latin typeface="Montserrat"/>
              <a:ea typeface="Montserrat"/>
              <a:cs typeface="Montserrat"/>
              <a:sym typeface="Montserrat"/>
            </a:endParaRPr>
          </a:p>
          <a:p>
            <a:pPr indent="0" lvl="0" marL="0" rtl="0" algn="l">
              <a:lnSpc>
                <a:spcPct val="140000"/>
              </a:lnSpc>
              <a:spcBef>
                <a:spcPts val="0"/>
              </a:spcBef>
              <a:spcAft>
                <a:spcPts val="0"/>
              </a:spcAft>
              <a:buClr>
                <a:schemeClr val="dk1"/>
              </a:buClr>
              <a:buSzPts val="1018"/>
              <a:buFont typeface="Arial"/>
              <a:buNone/>
            </a:pPr>
            <a:r>
              <a:rPr b="1" lang="da" sz="1300">
                <a:solidFill>
                  <a:schemeClr val="dk1"/>
                </a:solidFill>
                <a:latin typeface="Montserrat"/>
                <a:ea typeface="Montserrat"/>
                <a:cs typeface="Montserrat"/>
                <a:sym typeface="Montserrat"/>
              </a:rPr>
              <a:t>Præmis</a:t>
            </a:r>
            <a:endParaRPr b="1" sz="1300">
              <a:solidFill>
                <a:schemeClr val="dk1"/>
              </a:solidFill>
              <a:latin typeface="Montserrat"/>
              <a:ea typeface="Montserrat"/>
              <a:cs typeface="Montserrat"/>
              <a:sym typeface="Montserrat"/>
            </a:endParaRPr>
          </a:p>
          <a:p>
            <a:pPr indent="0" lvl="0" marL="0" rtl="0" algn="l">
              <a:lnSpc>
                <a:spcPct val="140000"/>
              </a:lnSpc>
              <a:spcBef>
                <a:spcPts val="0"/>
              </a:spcBef>
              <a:spcAft>
                <a:spcPts val="0"/>
              </a:spcAft>
              <a:buNone/>
            </a:pPr>
            <a:r>
              <a:rPr lang="da" sz="1300">
                <a:solidFill>
                  <a:schemeClr val="dk1"/>
                </a:solidFill>
                <a:latin typeface="Montserrat"/>
                <a:ea typeface="Montserrat"/>
                <a:cs typeface="Montserrat"/>
                <a:sym typeface="Montserrat"/>
              </a:rPr>
              <a:t>Skab dine egne historier med et unikt ur fra Memos.</a:t>
            </a:r>
            <a:endParaRPr sz="1300">
              <a:solidFill>
                <a:schemeClr val="dk1"/>
              </a:solidFill>
              <a:latin typeface="Montserrat"/>
              <a:ea typeface="Montserrat"/>
              <a:cs typeface="Montserrat"/>
              <a:sym typeface="Montserrat"/>
            </a:endParaRPr>
          </a:p>
          <a:p>
            <a:pPr indent="0" lvl="0" marL="0" rtl="0" algn="l">
              <a:lnSpc>
                <a:spcPct val="140000"/>
              </a:lnSpc>
              <a:spcBef>
                <a:spcPts val="0"/>
              </a:spcBef>
              <a:spcAft>
                <a:spcPts val="0"/>
              </a:spcAft>
              <a:buClr>
                <a:schemeClr val="dk1"/>
              </a:buClr>
              <a:buSzPts val="1018"/>
              <a:buFont typeface="Arial"/>
              <a:buNone/>
            </a:pPr>
            <a:r>
              <a:t/>
            </a:r>
            <a:endParaRPr b="1" sz="1300">
              <a:solidFill>
                <a:schemeClr val="dk1"/>
              </a:solidFill>
              <a:latin typeface="Montserrat"/>
              <a:ea typeface="Montserrat"/>
              <a:cs typeface="Montserrat"/>
              <a:sym typeface="Montserrat"/>
            </a:endParaRPr>
          </a:p>
          <a:p>
            <a:pPr indent="0" lvl="0" marL="0" rtl="0" algn="l">
              <a:lnSpc>
                <a:spcPct val="140000"/>
              </a:lnSpc>
              <a:spcBef>
                <a:spcPts val="0"/>
              </a:spcBef>
              <a:spcAft>
                <a:spcPts val="0"/>
              </a:spcAft>
              <a:buSzPts val="1018"/>
              <a:buNone/>
            </a:pPr>
            <a:r>
              <a:rPr b="1" lang="da" sz="1300">
                <a:solidFill>
                  <a:schemeClr val="dk1"/>
                </a:solidFill>
                <a:latin typeface="Montserrat"/>
                <a:ea typeface="Montserrat"/>
                <a:cs typeface="Montserrat"/>
                <a:sym typeface="Montserrat"/>
              </a:rPr>
              <a:t>Indhold</a:t>
            </a:r>
            <a:endParaRPr b="1" sz="1300">
              <a:solidFill>
                <a:schemeClr val="dk1"/>
              </a:solidFill>
              <a:latin typeface="Montserrat"/>
              <a:ea typeface="Montserrat"/>
              <a:cs typeface="Montserrat"/>
              <a:sym typeface="Montserrat"/>
            </a:endParaRPr>
          </a:p>
          <a:p>
            <a:pPr indent="0" lvl="0" marL="0" rtl="0" algn="l">
              <a:lnSpc>
                <a:spcPct val="140000"/>
              </a:lnSpc>
              <a:spcBef>
                <a:spcPts val="0"/>
              </a:spcBef>
              <a:spcAft>
                <a:spcPts val="0"/>
              </a:spcAft>
              <a:buNone/>
            </a:pPr>
            <a:r>
              <a:rPr lang="da" sz="1300">
                <a:solidFill>
                  <a:schemeClr val="dk1"/>
                </a:solidFill>
                <a:latin typeface="Montserrat"/>
                <a:ea typeface="Montserrat"/>
                <a:cs typeface="Montserrat"/>
                <a:sym typeface="Montserrat"/>
              </a:rPr>
              <a:t>Vi vil designe en brugervenlig hjemmeside, som har et minimalistisk, moderne og eksklusivt design. Denne hjemmeside skal have fokus på urene og historien bag, og dermed være opbygget omkring storytelling. Siden skal indeholde bl.a. forside, som bringer brugeren videre ned af siden til produkter samt historien bag. </a:t>
            </a:r>
            <a:endParaRPr sz="1300">
              <a:solidFill>
                <a:schemeClr val="dk1"/>
              </a:solidFill>
              <a:latin typeface="Montserrat"/>
              <a:ea typeface="Montserrat"/>
              <a:cs typeface="Montserrat"/>
              <a:sym typeface="Montserrat"/>
            </a:endParaRPr>
          </a:p>
          <a:p>
            <a:pPr indent="0" lvl="0" marL="457200" rtl="0" algn="l">
              <a:lnSpc>
                <a:spcPct val="140000"/>
              </a:lnSpc>
              <a:spcBef>
                <a:spcPts val="0"/>
              </a:spcBef>
              <a:spcAft>
                <a:spcPts val="0"/>
              </a:spcAft>
              <a:buSzPts val="1018"/>
              <a:buNone/>
            </a:pPr>
            <a:r>
              <a:t/>
            </a:r>
            <a:endParaRPr b="1" sz="1295">
              <a:solidFill>
                <a:schemeClr val="dk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2" name="Shape 72"/>
        <p:cNvGrpSpPr/>
        <p:nvPr/>
      </p:nvGrpSpPr>
      <p:grpSpPr>
        <a:xfrm>
          <a:off x="0" y="0"/>
          <a:ext cx="0" cy="0"/>
          <a:chOff x="0" y="0"/>
          <a:chExt cx="0" cy="0"/>
        </a:xfrm>
      </p:grpSpPr>
      <p:pic>
        <p:nvPicPr>
          <p:cNvPr id="73" name="Google Shape;73;p16"/>
          <p:cNvPicPr preferRelativeResize="0"/>
          <p:nvPr/>
        </p:nvPicPr>
        <p:blipFill>
          <a:blip r:embed="rId3">
            <a:alphaModFix/>
          </a:blip>
          <a:stretch>
            <a:fillRect/>
          </a:stretch>
        </p:blipFill>
        <p:spPr>
          <a:xfrm>
            <a:off x="2380800" y="0"/>
            <a:ext cx="3974840" cy="5143499"/>
          </a:xfrm>
          <a:prstGeom prst="rect">
            <a:avLst/>
          </a:prstGeom>
          <a:noFill/>
          <a:ln>
            <a:noFill/>
          </a:ln>
        </p:spPr>
      </p:pic>
      <p:sp>
        <p:nvSpPr>
          <p:cNvPr id="74" name="Google Shape;74;p16"/>
          <p:cNvSpPr txBox="1"/>
          <p:nvPr/>
        </p:nvSpPr>
        <p:spPr>
          <a:xfrm>
            <a:off x="0" y="4612500"/>
            <a:ext cx="2304600" cy="531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b="1" lang="da" sz="900">
                <a:solidFill>
                  <a:schemeClr val="dk1"/>
                </a:solidFill>
                <a:latin typeface="Times New Roman"/>
                <a:ea typeface="Times New Roman"/>
                <a:cs typeface="Times New Roman"/>
                <a:sym typeface="Times New Roman"/>
              </a:rPr>
              <a:t>Denne persona er lavet ud </a:t>
            </a:r>
            <a:endParaRPr b="1" sz="9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b="1" lang="da" sz="900">
                <a:solidFill>
                  <a:schemeClr val="dk1"/>
                </a:solidFill>
                <a:latin typeface="Times New Roman"/>
                <a:ea typeface="Times New Roman"/>
                <a:cs typeface="Times New Roman"/>
                <a:sym typeface="Times New Roman"/>
              </a:rPr>
              <a:t>fra Memos research og data</a:t>
            </a:r>
            <a:endParaRPr b="1"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pic>
        <p:nvPicPr>
          <p:cNvPr id="79" name="Google Shape;79;p17"/>
          <p:cNvPicPr preferRelativeResize="0"/>
          <p:nvPr/>
        </p:nvPicPr>
        <p:blipFill rotWithShape="1">
          <a:blip r:embed="rId3">
            <a:alphaModFix amt="40000"/>
          </a:blip>
          <a:srcRect b="0" l="0" r="0" t="24998"/>
          <a:stretch/>
        </p:blipFill>
        <p:spPr>
          <a:xfrm>
            <a:off x="0" y="0"/>
            <a:ext cx="9144000" cy="5143500"/>
          </a:xfrm>
          <a:prstGeom prst="rect">
            <a:avLst/>
          </a:prstGeom>
          <a:noFill/>
          <a:ln>
            <a:noFill/>
          </a:ln>
        </p:spPr>
      </p:pic>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a">
                <a:latin typeface="Montserrat"/>
                <a:ea typeface="Montserrat"/>
                <a:cs typeface="Montserrat"/>
                <a:sym typeface="Montserrat"/>
              </a:rPr>
              <a:t>Koncept</a:t>
            </a:r>
            <a:endParaRPr>
              <a:latin typeface="Montserrat"/>
              <a:ea typeface="Montserrat"/>
              <a:cs typeface="Montserrat"/>
              <a:sym typeface="Montserrat"/>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ctr">
              <a:lnSpc>
                <a:spcPct val="150000"/>
              </a:lnSpc>
              <a:spcBef>
                <a:spcPts val="0"/>
              </a:spcBef>
              <a:spcAft>
                <a:spcPts val="0"/>
              </a:spcAft>
              <a:buNone/>
            </a:pPr>
            <a:r>
              <a:t/>
            </a:r>
            <a:endParaRPr sz="1400">
              <a:solidFill>
                <a:schemeClr val="dk1"/>
              </a:solidFill>
              <a:latin typeface="Montserrat"/>
              <a:ea typeface="Montserrat"/>
              <a:cs typeface="Montserrat"/>
              <a:sym typeface="Montserrat"/>
            </a:endParaRPr>
          </a:p>
          <a:p>
            <a:pPr indent="0" lvl="0" marL="0" rtl="0" algn="ctr">
              <a:lnSpc>
                <a:spcPct val="150000"/>
              </a:lnSpc>
              <a:spcBef>
                <a:spcPts val="0"/>
              </a:spcBef>
              <a:spcAft>
                <a:spcPts val="0"/>
              </a:spcAft>
              <a:buNone/>
            </a:pPr>
            <a:r>
              <a:t/>
            </a:r>
            <a:endParaRPr sz="1400">
              <a:solidFill>
                <a:schemeClr val="dk1"/>
              </a:solidFill>
              <a:latin typeface="Montserrat"/>
              <a:ea typeface="Montserrat"/>
              <a:cs typeface="Montserrat"/>
              <a:sym typeface="Montserrat"/>
            </a:endParaRPr>
          </a:p>
          <a:p>
            <a:pPr indent="0" lvl="0" marL="0" rtl="0" algn="ctr">
              <a:lnSpc>
                <a:spcPct val="150000"/>
              </a:lnSpc>
              <a:spcBef>
                <a:spcPts val="0"/>
              </a:spcBef>
              <a:spcAft>
                <a:spcPts val="0"/>
              </a:spcAft>
              <a:buNone/>
            </a:pPr>
            <a:r>
              <a:t/>
            </a:r>
            <a:endParaRPr sz="1400">
              <a:solidFill>
                <a:schemeClr val="dk1"/>
              </a:solidFill>
              <a:latin typeface="Montserrat"/>
              <a:ea typeface="Montserrat"/>
              <a:cs typeface="Montserrat"/>
              <a:sym typeface="Montserrat"/>
            </a:endParaRPr>
          </a:p>
          <a:p>
            <a:pPr indent="0" lvl="0" marL="0" rtl="0" algn="ctr">
              <a:lnSpc>
                <a:spcPct val="150000"/>
              </a:lnSpc>
              <a:spcBef>
                <a:spcPts val="0"/>
              </a:spcBef>
              <a:spcAft>
                <a:spcPts val="0"/>
              </a:spcAft>
              <a:buClr>
                <a:schemeClr val="dk1"/>
              </a:buClr>
              <a:buSzPts val="1100"/>
              <a:buFont typeface="Arial"/>
              <a:buNone/>
            </a:pPr>
            <a:r>
              <a:rPr lang="da" sz="1400">
                <a:solidFill>
                  <a:schemeClr val="dk1"/>
                </a:solidFill>
                <a:latin typeface="Montserrat"/>
                <a:ea typeface="Montserrat"/>
                <a:cs typeface="Montserrat"/>
                <a:sym typeface="Montserrat"/>
              </a:rPr>
              <a:t>Konceptet for vores produkt er, at </a:t>
            </a:r>
            <a:r>
              <a:rPr b="1" lang="da" sz="1400">
                <a:solidFill>
                  <a:schemeClr val="dk1"/>
                </a:solidFill>
                <a:latin typeface="Montserrat"/>
                <a:ea typeface="Montserrat"/>
                <a:cs typeface="Montserrat"/>
                <a:sym typeface="Montserrat"/>
              </a:rPr>
              <a:t>føre historien bag urene ind i hjemmesiden</a:t>
            </a:r>
            <a:r>
              <a:rPr lang="da" sz="1400">
                <a:solidFill>
                  <a:schemeClr val="dk1"/>
                </a:solidFill>
                <a:latin typeface="Montserrat"/>
                <a:ea typeface="Montserrat"/>
                <a:cs typeface="Montserrat"/>
                <a:sym typeface="Montserrat"/>
              </a:rPr>
              <a:t>. Brugeren skal føle de bliver ført ind i et </a:t>
            </a:r>
            <a:r>
              <a:rPr b="1" lang="da" sz="1400">
                <a:solidFill>
                  <a:schemeClr val="dk1"/>
                </a:solidFill>
                <a:latin typeface="Montserrat"/>
                <a:ea typeface="Montserrat"/>
                <a:cs typeface="Montserrat"/>
                <a:sym typeface="Montserrat"/>
              </a:rPr>
              <a:t>univers</a:t>
            </a:r>
            <a:r>
              <a:rPr lang="da" sz="1400">
                <a:solidFill>
                  <a:schemeClr val="dk1"/>
                </a:solidFill>
                <a:latin typeface="Montserrat"/>
                <a:ea typeface="Montserrat"/>
                <a:cs typeface="Montserrat"/>
                <a:sym typeface="Montserrat"/>
              </a:rPr>
              <a:t>, hvor der er fokus på hvordan uret får en historie for lige præcis dem. Kort sagt, vores koncept bygger på </a:t>
            </a:r>
            <a:r>
              <a:rPr b="1" lang="da" sz="1400">
                <a:solidFill>
                  <a:schemeClr val="dk1"/>
                </a:solidFill>
                <a:latin typeface="Montserrat"/>
                <a:ea typeface="Montserrat"/>
                <a:cs typeface="Montserrat"/>
                <a:sym typeface="Montserrat"/>
              </a:rPr>
              <a:t>storytelling</a:t>
            </a:r>
            <a:r>
              <a:rPr lang="da" sz="1400">
                <a:solidFill>
                  <a:schemeClr val="dk1"/>
                </a:solidFill>
                <a:latin typeface="Montserrat"/>
                <a:ea typeface="Montserrat"/>
                <a:cs typeface="Montserrat"/>
                <a:sym typeface="Montserrat"/>
              </a:rPr>
              <a:t>.</a:t>
            </a:r>
            <a:endParaRPr sz="20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a">
                <a:latin typeface="Montserrat"/>
                <a:ea typeface="Montserrat"/>
                <a:cs typeface="Montserrat"/>
                <a:sym typeface="Montserrat"/>
              </a:rPr>
              <a:t>Målet med produktet</a:t>
            </a:r>
            <a:endParaRPr>
              <a:latin typeface="Montserrat"/>
              <a:ea typeface="Montserrat"/>
              <a:cs typeface="Montserrat"/>
              <a:sym typeface="Montserrat"/>
            </a:endParaRPr>
          </a:p>
        </p:txBody>
      </p:sp>
      <p:sp>
        <p:nvSpPr>
          <p:cNvPr id="87" name="Google Shape;87;p18"/>
          <p:cNvSpPr txBox="1"/>
          <p:nvPr>
            <p:ph idx="1" type="body"/>
          </p:nvPr>
        </p:nvSpPr>
        <p:spPr>
          <a:xfrm>
            <a:off x="-156175" y="1383700"/>
            <a:ext cx="8178300" cy="3893400"/>
          </a:xfrm>
          <a:prstGeom prst="rect">
            <a:avLst/>
          </a:prstGeom>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rPr b="1" lang="da" sz="1300">
                <a:solidFill>
                  <a:schemeClr val="dk1"/>
                </a:solidFill>
                <a:latin typeface="Montserrat"/>
                <a:ea typeface="Montserrat"/>
                <a:cs typeface="Montserrat"/>
                <a:sym typeface="Montserrat"/>
              </a:rPr>
              <a:t>Base</a:t>
            </a:r>
            <a:endParaRPr b="1" sz="1300">
              <a:solidFill>
                <a:schemeClr val="dk1"/>
              </a:solidFill>
              <a:latin typeface="Montserrat"/>
              <a:ea typeface="Montserrat"/>
              <a:cs typeface="Montserrat"/>
              <a:sym typeface="Montserrat"/>
            </a:endParaRPr>
          </a:p>
          <a:p>
            <a:pPr indent="0" lvl="0" marL="457200" rtl="0" algn="l">
              <a:lnSpc>
                <a:spcPct val="150000"/>
              </a:lnSpc>
              <a:spcBef>
                <a:spcPts val="0"/>
              </a:spcBef>
              <a:spcAft>
                <a:spcPts val="0"/>
              </a:spcAft>
              <a:buNone/>
            </a:pPr>
            <a:r>
              <a:rPr lang="da" sz="1300">
                <a:solidFill>
                  <a:schemeClr val="dk1"/>
                </a:solidFill>
                <a:latin typeface="Montserrat"/>
                <a:ea typeface="Montserrat"/>
                <a:cs typeface="Montserrat"/>
                <a:sym typeface="Montserrat"/>
              </a:rPr>
              <a:t>Målet er at skabe en god base for Memos. </a:t>
            </a:r>
            <a:endParaRPr sz="1300">
              <a:solidFill>
                <a:schemeClr val="dk1"/>
              </a:solidFill>
              <a:latin typeface="Montserrat"/>
              <a:ea typeface="Montserrat"/>
              <a:cs typeface="Montserrat"/>
              <a:sym typeface="Montserrat"/>
            </a:endParaRPr>
          </a:p>
          <a:p>
            <a:pPr indent="0" lvl="0" marL="457200" rtl="0" algn="l">
              <a:lnSpc>
                <a:spcPct val="150000"/>
              </a:lnSpc>
              <a:spcBef>
                <a:spcPts val="0"/>
              </a:spcBef>
              <a:spcAft>
                <a:spcPts val="0"/>
              </a:spcAft>
              <a:buNone/>
            </a:pPr>
            <a:r>
              <a:t/>
            </a:r>
            <a:endParaRPr sz="1300">
              <a:solidFill>
                <a:schemeClr val="dk1"/>
              </a:solidFill>
              <a:latin typeface="Montserrat"/>
              <a:ea typeface="Montserrat"/>
              <a:cs typeface="Montserrat"/>
              <a:sym typeface="Montserrat"/>
            </a:endParaRPr>
          </a:p>
          <a:p>
            <a:pPr indent="0" lvl="0" marL="457200" rtl="0" algn="l">
              <a:lnSpc>
                <a:spcPct val="150000"/>
              </a:lnSpc>
              <a:spcBef>
                <a:spcPts val="0"/>
              </a:spcBef>
              <a:spcAft>
                <a:spcPts val="0"/>
              </a:spcAft>
              <a:buNone/>
            </a:pPr>
            <a:r>
              <a:t/>
            </a:r>
            <a:endParaRPr b="1" sz="1300">
              <a:solidFill>
                <a:schemeClr val="dk1"/>
              </a:solidFill>
              <a:latin typeface="Montserrat"/>
              <a:ea typeface="Montserrat"/>
              <a:cs typeface="Montserrat"/>
              <a:sym typeface="Montserrat"/>
            </a:endParaRPr>
          </a:p>
          <a:p>
            <a:pPr indent="0" lvl="0" marL="457200" rtl="0" algn="l">
              <a:lnSpc>
                <a:spcPct val="150000"/>
              </a:lnSpc>
              <a:spcBef>
                <a:spcPts val="0"/>
              </a:spcBef>
              <a:spcAft>
                <a:spcPts val="0"/>
              </a:spcAft>
              <a:buNone/>
            </a:pPr>
            <a:r>
              <a:rPr b="1" lang="da" sz="1300">
                <a:solidFill>
                  <a:schemeClr val="dk1"/>
                </a:solidFill>
                <a:latin typeface="Montserrat"/>
                <a:ea typeface="Montserrat"/>
                <a:cs typeface="Montserrat"/>
                <a:sym typeface="Montserrat"/>
              </a:rPr>
              <a:t>Univers med historie</a:t>
            </a:r>
            <a:endParaRPr b="1" sz="1300">
              <a:solidFill>
                <a:schemeClr val="dk1"/>
              </a:solidFill>
              <a:latin typeface="Montserrat"/>
              <a:ea typeface="Montserrat"/>
              <a:cs typeface="Montserrat"/>
              <a:sym typeface="Montserrat"/>
            </a:endParaRPr>
          </a:p>
          <a:p>
            <a:pPr indent="0" lvl="0" marL="457200" rtl="0" algn="l">
              <a:lnSpc>
                <a:spcPct val="150000"/>
              </a:lnSpc>
              <a:spcBef>
                <a:spcPts val="0"/>
              </a:spcBef>
              <a:spcAft>
                <a:spcPts val="0"/>
              </a:spcAft>
              <a:buNone/>
            </a:pPr>
            <a:r>
              <a:rPr lang="da" sz="1300">
                <a:solidFill>
                  <a:schemeClr val="dk1"/>
                </a:solidFill>
                <a:latin typeface="Montserrat"/>
                <a:ea typeface="Montserrat"/>
                <a:cs typeface="Montserrat"/>
                <a:sym typeface="Montserrat"/>
              </a:rPr>
              <a:t>Hjemmesiden skal være et lille univers, som gør brugeren til en del af historien.</a:t>
            </a:r>
            <a:br>
              <a:rPr lang="da" sz="1300">
                <a:solidFill>
                  <a:schemeClr val="dk1"/>
                </a:solidFill>
                <a:latin typeface="Montserrat"/>
                <a:ea typeface="Montserrat"/>
                <a:cs typeface="Montserrat"/>
                <a:sym typeface="Montserrat"/>
              </a:rPr>
            </a:br>
            <a:endParaRPr sz="1300">
              <a:solidFill>
                <a:schemeClr val="dk1"/>
              </a:solidFill>
              <a:highlight>
                <a:schemeClr val="accent6"/>
              </a:highlight>
              <a:latin typeface="Montserrat"/>
              <a:ea typeface="Montserrat"/>
              <a:cs typeface="Montserrat"/>
              <a:sym typeface="Montserrat"/>
            </a:endParaRPr>
          </a:p>
          <a:p>
            <a:pPr indent="0" lvl="0" marL="0" rtl="0" algn="l">
              <a:lnSpc>
                <a:spcPct val="150000"/>
              </a:lnSpc>
              <a:spcBef>
                <a:spcPts val="0"/>
              </a:spcBef>
              <a:spcAft>
                <a:spcPts val="0"/>
              </a:spcAft>
              <a:buNone/>
            </a:pPr>
            <a:r>
              <a:t/>
            </a:r>
            <a:endParaRPr b="1" sz="1300">
              <a:solidFill>
                <a:schemeClr val="dk1"/>
              </a:solidFill>
              <a:latin typeface="Montserrat"/>
              <a:ea typeface="Montserrat"/>
              <a:cs typeface="Montserrat"/>
              <a:sym typeface="Montserrat"/>
            </a:endParaRPr>
          </a:p>
          <a:p>
            <a:pPr indent="0" lvl="0" marL="457200" rtl="0" algn="l">
              <a:lnSpc>
                <a:spcPct val="150000"/>
              </a:lnSpc>
              <a:spcBef>
                <a:spcPts val="0"/>
              </a:spcBef>
              <a:spcAft>
                <a:spcPts val="0"/>
              </a:spcAft>
              <a:buNone/>
            </a:pPr>
            <a:r>
              <a:rPr b="1" lang="da" sz="1300">
                <a:solidFill>
                  <a:schemeClr val="dk1"/>
                </a:solidFill>
                <a:latin typeface="Montserrat"/>
                <a:ea typeface="Montserrat"/>
                <a:cs typeface="Montserrat"/>
                <a:sym typeface="Montserrat"/>
              </a:rPr>
              <a:t>Lære historien</a:t>
            </a:r>
            <a:endParaRPr b="1" sz="1300">
              <a:solidFill>
                <a:schemeClr val="dk1"/>
              </a:solidFill>
              <a:latin typeface="Montserrat"/>
              <a:ea typeface="Montserrat"/>
              <a:cs typeface="Montserrat"/>
              <a:sym typeface="Montserrat"/>
            </a:endParaRPr>
          </a:p>
          <a:p>
            <a:pPr indent="0" lvl="0" marL="457200" rtl="0" algn="l">
              <a:lnSpc>
                <a:spcPct val="150000"/>
              </a:lnSpc>
              <a:spcBef>
                <a:spcPts val="0"/>
              </a:spcBef>
              <a:spcAft>
                <a:spcPts val="0"/>
              </a:spcAft>
              <a:buNone/>
            </a:pPr>
            <a:r>
              <a:rPr lang="da" sz="1300">
                <a:solidFill>
                  <a:schemeClr val="dk1"/>
                </a:solidFill>
                <a:latin typeface="Montserrat"/>
                <a:ea typeface="Montserrat"/>
                <a:cs typeface="Montserrat"/>
                <a:sym typeface="Montserrat"/>
              </a:rPr>
              <a:t>Der skal være mulighed for at lære historien om Memos, men også skabe sin egen historie.</a:t>
            </a:r>
            <a:endParaRPr sz="13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Clr>
                <a:schemeClr val="dk1"/>
              </a:buClr>
              <a:buSzPts val="1100"/>
              <a:buFont typeface="Arial"/>
              <a:buNone/>
            </a:pPr>
            <a:r>
              <a:t/>
            </a:r>
            <a:endParaRPr sz="1300">
              <a:solidFill>
                <a:schemeClr val="dk1"/>
              </a:solidFill>
              <a:latin typeface="Montserrat"/>
              <a:ea typeface="Montserrat"/>
              <a:cs typeface="Montserrat"/>
              <a:sym typeface="Montserrat"/>
            </a:endParaRPr>
          </a:p>
          <a:p>
            <a:pPr indent="0" lvl="0" marL="0" rtl="0" algn="l">
              <a:spcBef>
                <a:spcPts val="0"/>
              </a:spcBef>
              <a:spcAft>
                <a:spcPts val="1200"/>
              </a:spcAft>
              <a:buNone/>
            </a:pPr>
            <a:r>
              <a:t/>
            </a:r>
            <a:endParaRPr>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9"/>
          <p:cNvPicPr preferRelativeResize="0"/>
          <p:nvPr/>
        </p:nvPicPr>
        <p:blipFill>
          <a:blip r:embed="rId3">
            <a:alphaModFix/>
          </a:blip>
          <a:stretch>
            <a:fillRect/>
          </a:stretch>
        </p:blipFill>
        <p:spPr>
          <a:xfrm>
            <a:off x="1203081" y="0"/>
            <a:ext cx="6426788"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20"/>
          <p:cNvPicPr preferRelativeResize="0"/>
          <p:nvPr/>
        </p:nvPicPr>
        <p:blipFill>
          <a:blip r:embed="rId3">
            <a:alphaModFix/>
          </a:blip>
          <a:stretch>
            <a:fillRect/>
          </a:stretch>
        </p:blipFill>
        <p:spPr>
          <a:xfrm>
            <a:off x="532625" y="1683900"/>
            <a:ext cx="3949199" cy="3136423"/>
          </a:xfrm>
          <a:prstGeom prst="rect">
            <a:avLst/>
          </a:prstGeom>
          <a:noFill/>
          <a:ln cap="flat" cmpd="sng" w="9525">
            <a:solidFill>
              <a:schemeClr val="dk2"/>
            </a:solidFill>
            <a:prstDash val="solid"/>
            <a:round/>
            <a:headEnd len="sm" w="sm" type="none"/>
            <a:tailEnd len="sm" w="sm" type="none"/>
          </a:ln>
        </p:spPr>
      </p:pic>
      <p:pic>
        <p:nvPicPr>
          <p:cNvPr id="98" name="Google Shape;98;p20"/>
          <p:cNvPicPr preferRelativeResize="0"/>
          <p:nvPr/>
        </p:nvPicPr>
        <p:blipFill>
          <a:blip r:embed="rId4">
            <a:alphaModFix/>
          </a:blip>
          <a:stretch>
            <a:fillRect/>
          </a:stretch>
        </p:blipFill>
        <p:spPr>
          <a:xfrm>
            <a:off x="5006107" y="236425"/>
            <a:ext cx="3642593" cy="1744799"/>
          </a:xfrm>
          <a:prstGeom prst="rect">
            <a:avLst/>
          </a:prstGeom>
          <a:noFill/>
          <a:ln cap="flat" cmpd="sng" w="9525">
            <a:solidFill>
              <a:schemeClr val="dk2"/>
            </a:solidFill>
            <a:prstDash val="solid"/>
            <a:round/>
            <a:headEnd len="sm" w="sm" type="none"/>
            <a:tailEnd len="sm" w="sm" type="none"/>
          </a:ln>
        </p:spPr>
      </p:pic>
      <p:sp>
        <p:nvSpPr>
          <p:cNvPr id="99" name="Google Shape;99;p20"/>
          <p:cNvSpPr txBox="1"/>
          <p:nvPr/>
        </p:nvSpPr>
        <p:spPr>
          <a:xfrm>
            <a:off x="429225" y="347100"/>
            <a:ext cx="39492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a" sz="2500">
                <a:solidFill>
                  <a:schemeClr val="dk1"/>
                </a:solidFill>
                <a:latin typeface="Montserrat"/>
                <a:ea typeface="Montserrat"/>
                <a:cs typeface="Montserrat"/>
                <a:sym typeface="Montserrat"/>
              </a:rPr>
              <a:t>Tilgængelighed</a:t>
            </a:r>
            <a:endParaRPr sz="2500"/>
          </a:p>
        </p:txBody>
      </p:sp>
      <p:sp>
        <p:nvSpPr>
          <p:cNvPr id="100" name="Google Shape;100;p20"/>
          <p:cNvSpPr txBox="1"/>
          <p:nvPr/>
        </p:nvSpPr>
        <p:spPr>
          <a:xfrm>
            <a:off x="429225" y="916500"/>
            <a:ext cx="3305400" cy="581100"/>
          </a:xfrm>
          <a:prstGeom prst="rect">
            <a:avLst/>
          </a:prstGeom>
          <a:noFill/>
          <a:ln>
            <a:noFill/>
          </a:ln>
        </p:spPr>
        <p:txBody>
          <a:bodyPr anchorCtr="0" anchor="t" bIns="91425" lIns="91425" spcFirstLastPara="1" rIns="91425" wrap="square" tIns="91425">
            <a:spAutoFit/>
          </a:bodyPr>
          <a:lstStyle/>
          <a:p>
            <a:pPr indent="0" lvl="0" marL="0" rtl="0" algn="l">
              <a:lnSpc>
                <a:spcPct val="130000"/>
              </a:lnSpc>
              <a:spcBef>
                <a:spcPts val="0"/>
              </a:spcBef>
              <a:spcAft>
                <a:spcPts val="0"/>
              </a:spcAft>
              <a:buNone/>
            </a:pPr>
            <a:r>
              <a:rPr lang="da" sz="1120">
                <a:solidFill>
                  <a:schemeClr val="dk1"/>
                </a:solidFill>
                <a:latin typeface="Montserrat"/>
                <a:ea typeface="Montserrat"/>
                <a:cs typeface="Montserrat"/>
                <a:sym typeface="Montserrat"/>
              </a:rPr>
              <a:t>Websiden kan benyttes på alle enheder og tager hensyn til alle.</a:t>
            </a:r>
            <a:endParaRPr sz="1120">
              <a:solidFill>
                <a:schemeClr val="dk1"/>
              </a:solidFill>
              <a:latin typeface="Montserrat"/>
              <a:ea typeface="Montserrat"/>
              <a:cs typeface="Montserrat"/>
              <a:sym typeface="Montserrat"/>
            </a:endParaRPr>
          </a:p>
        </p:txBody>
      </p:sp>
      <p:cxnSp>
        <p:nvCxnSpPr>
          <p:cNvPr id="101" name="Google Shape;101;p20"/>
          <p:cNvCxnSpPr/>
          <p:nvPr/>
        </p:nvCxnSpPr>
        <p:spPr>
          <a:xfrm>
            <a:off x="7094675" y="1452700"/>
            <a:ext cx="343200" cy="625500"/>
          </a:xfrm>
          <a:prstGeom prst="straightConnector1">
            <a:avLst/>
          </a:prstGeom>
          <a:noFill/>
          <a:ln cap="flat" cmpd="sng" w="9525">
            <a:solidFill>
              <a:schemeClr val="dk2"/>
            </a:solidFill>
            <a:prstDash val="solid"/>
            <a:round/>
            <a:headEnd len="med" w="med" type="none"/>
            <a:tailEnd len="med" w="med" type="triangle"/>
          </a:ln>
          <a:effectLst>
            <a:outerShdw blurRad="57150" rotWithShape="0" algn="bl" dir="5400000" dist="19050">
              <a:srgbClr val="000000">
                <a:alpha val="50000"/>
              </a:srgbClr>
            </a:outerShdw>
          </a:effectLst>
        </p:spPr>
      </p:cxnSp>
      <p:cxnSp>
        <p:nvCxnSpPr>
          <p:cNvPr id="102" name="Google Shape;102;p20"/>
          <p:cNvCxnSpPr/>
          <p:nvPr/>
        </p:nvCxnSpPr>
        <p:spPr>
          <a:xfrm>
            <a:off x="4378425" y="2966850"/>
            <a:ext cx="1762200" cy="764700"/>
          </a:xfrm>
          <a:prstGeom prst="straightConnector1">
            <a:avLst/>
          </a:prstGeom>
          <a:noFill/>
          <a:ln cap="flat" cmpd="sng" w="9525">
            <a:solidFill>
              <a:schemeClr val="dk2"/>
            </a:solidFill>
            <a:prstDash val="solid"/>
            <a:round/>
            <a:headEnd len="med" w="med" type="none"/>
            <a:tailEnd len="med" w="med" type="triangle"/>
          </a:ln>
          <a:effectLst>
            <a:outerShdw blurRad="57150" rotWithShape="0" algn="bl" dir="5400000" dist="19050">
              <a:srgbClr val="000000">
                <a:alpha val="50000"/>
              </a:srgbClr>
            </a:outerShdw>
          </a:effectLst>
        </p:spPr>
      </p:cxnSp>
      <p:sp>
        <p:nvSpPr>
          <p:cNvPr id="103" name="Google Shape;103;p20"/>
          <p:cNvSpPr txBox="1"/>
          <p:nvPr/>
        </p:nvSpPr>
        <p:spPr>
          <a:xfrm>
            <a:off x="6281275" y="3921100"/>
            <a:ext cx="261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04" name="Google Shape;104;p20"/>
          <p:cNvSpPr txBox="1"/>
          <p:nvPr/>
        </p:nvSpPr>
        <p:spPr>
          <a:xfrm>
            <a:off x="6281275" y="3601125"/>
            <a:ext cx="2868000" cy="1744800"/>
          </a:xfrm>
          <a:prstGeom prst="rect">
            <a:avLst/>
          </a:prstGeom>
          <a:noFill/>
          <a:ln>
            <a:noFill/>
          </a:ln>
        </p:spPr>
        <p:txBody>
          <a:bodyPr anchorCtr="0" anchor="t" bIns="91425" lIns="91425" spcFirstLastPara="1" rIns="91425" wrap="square" tIns="91425">
            <a:spAutoFit/>
          </a:bodyPr>
          <a:lstStyle/>
          <a:p>
            <a:pPr indent="0" lvl="0" marL="0" rtl="0" algn="l">
              <a:lnSpc>
                <a:spcPct val="130000"/>
              </a:lnSpc>
              <a:spcBef>
                <a:spcPts val="0"/>
              </a:spcBef>
              <a:spcAft>
                <a:spcPts val="0"/>
              </a:spcAft>
              <a:buNone/>
            </a:pPr>
            <a:r>
              <a:rPr lang="da" sz="1120">
                <a:solidFill>
                  <a:schemeClr val="dk1"/>
                </a:solidFill>
                <a:latin typeface="Montserrat"/>
                <a:ea typeface="Montserrat"/>
                <a:cs typeface="Montserrat"/>
                <a:sym typeface="Montserrat"/>
              </a:rPr>
              <a:t>Minimalistisk og moderne design → Signalerer eksklusivitet og storytelling. </a:t>
            </a:r>
            <a:endParaRPr sz="1120">
              <a:solidFill>
                <a:schemeClr val="dk1"/>
              </a:solidFill>
              <a:latin typeface="Montserrat"/>
              <a:ea typeface="Montserrat"/>
              <a:cs typeface="Montserrat"/>
              <a:sym typeface="Montserrat"/>
            </a:endParaRPr>
          </a:p>
          <a:p>
            <a:pPr indent="0" lvl="0" marL="0" rtl="0" algn="l">
              <a:lnSpc>
                <a:spcPct val="130000"/>
              </a:lnSpc>
              <a:spcBef>
                <a:spcPts val="0"/>
              </a:spcBef>
              <a:spcAft>
                <a:spcPts val="0"/>
              </a:spcAft>
              <a:buNone/>
            </a:pPr>
            <a:r>
              <a:t/>
            </a:r>
            <a:endParaRPr sz="1120">
              <a:solidFill>
                <a:schemeClr val="dk1"/>
              </a:solidFill>
              <a:latin typeface="Montserrat"/>
              <a:ea typeface="Montserrat"/>
              <a:cs typeface="Montserrat"/>
              <a:sym typeface="Montserrat"/>
            </a:endParaRPr>
          </a:p>
          <a:p>
            <a:pPr indent="0" lvl="0" marL="0" rtl="0" algn="l">
              <a:lnSpc>
                <a:spcPct val="130000"/>
              </a:lnSpc>
              <a:spcBef>
                <a:spcPts val="0"/>
              </a:spcBef>
              <a:spcAft>
                <a:spcPts val="0"/>
              </a:spcAft>
              <a:buClr>
                <a:schemeClr val="dk1"/>
              </a:buClr>
              <a:buSzPts val="1100"/>
              <a:buFont typeface="Arial"/>
              <a:buNone/>
            </a:pPr>
            <a:r>
              <a:rPr lang="da" sz="1120">
                <a:solidFill>
                  <a:schemeClr val="dk1"/>
                </a:solidFill>
                <a:latin typeface="Montserrat"/>
                <a:ea typeface="Montserrat"/>
                <a:cs typeface="Montserrat"/>
                <a:sym typeface="Montserrat"/>
              </a:rPr>
              <a:t>Sort/hvid design for at skabe et simpelt design </a:t>
            </a:r>
            <a:br>
              <a:rPr lang="da" sz="1020">
                <a:solidFill>
                  <a:schemeClr val="dk1"/>
                </a:solidFill>
                <a:latin typeface="Montserrat"/>
                <a:ea typeface="Montserrat"/>
                <a:cs typeface="Montserrat"/>
                <a:sym typeface="Montserrat"/>
              </a:rPr>
            </a:br>
            <a:endParaRPr/>
          </a:p>
        </p:txBody>
      </p:sp>
      <p:sp>
        <p:nvSpPr>
          <p:cNvPr id="105" name="Google Shape;105;p20"/>
          <p:cNvSpPr txBox="1"/>
          <p:nvPr/>
        </p:nvSpPr>
        <p:spPr>
          <a:xfrm>
            <a:off x="6173275" y="2170325"/>
            <a:ext cx="2830200" cy="1072500"/>
          </a:xfrm>
          <a:prstGeom prst="rect">
            <a:avLst/>
          </a:prstGeom>
          <a:noFill/>
          <a:ln>
            <a:noFill/>
          </a:ln>
        </p:spPr>
        <p:txBody>
          <a:bodyPr anchorCtr="0" anchor="t" bIns="91425" lIns="91425" spcFirstLastPara="1" rIns="91425" wrap="square" tIns="91425">
            <a:spAutoFit/>
          </a:bodyPr>
          <a:lstStyle/>
          <a:p>
            <a:pPr indent="0" lvl="0" marL="0" rtl="0" algn="l">
              <a:lnSpc>
                <a:spcPct val="130000"/>
              </a:lnSpc>
              <a:spcBef>
                <a:spcPts val="0"/>
              </a:spcBef>
              <a:spcAft>
                <a:spcPts val="0"/>
              </a:spcAft>
              <a:buClr>
                <a:schemeClr val="dk1"/>
              </a:buClr>
              <a:buSzPts val="935"/>
              <a:buFont typeface="Arial"/>
              <a:buNone/>
            </a:pPr>
            <a:r>
              <a:rPr lang="da" sz="1120">
                <a:solidFill>
                  <a:schemeClr val="dk1"/>
                </a:solidFill>
                <a:latin typeface="Montserrat"/>
                <a:ea typeface="Montserrat"/>
                <a:cs typeface="Montserrat"/>
                <a:sym typeface="Montserrat"/>
              </a:rPr>
              <a:t>Brug af overskrifter såsom H1, H2 osv. → Gør opbygningen struktureret og siden mere brugervenlig. </a:t>
            </a:r>
            <a:br>
              <a:rPr lang="da" sz="1020">
                <a:solidFill>
                  <a:schemeClr val="dk1"/>
                </a:solidFill>
                <a:latin typeface="Montserrat"/>
                <a:ea typeface="Montserrat"/>
                <a:cs typeface="Montserrat"/>
                <a:sym typeface="Montserrat"/>
              </a:rPr>
            </a:b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78950" y="3617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da">
                <a:latin typeface="Montserrat"/>
                <a:ea typeface="Montserrat"/>
                <a:cs typeface="Montserrat"/>
                <a:sym typeface="Montserrat"/>
              </a:rPr>
              <a:t>Tilgængelighed</a:t>
            </a:r>
            <a:endParaRPr>
              <a:latin typeface="Montserrat"/>
              <a:ea typeface="Montserrat"/>
              <a:cs typeface="Montserrat"/>
              <a:sym typeface="Montserrat"/>
            </a:endParaRPr>
          </a:p>
        </p:txBody>
      </p:sp>
      <p:sp>
        <p:nvSpPr>
          <p:cNvPr id="111" name="Google Shape;111;p21"/>
          <p:cNvSpPr txBox="1"/>
          <p:nvPr>
            <p:ph idx="1" type="body"/>
          </p:nvPr>
        </p:nvSpPr>
        <p:spPr>
          <a:xfrm>
            <a:off x="440125" y="1068650"/>
            <a:ext cx="2734200" cy="38400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da" sz="1200">
                <a:solidFill>
                  <a:schemeClr val="dk1"/>
                </a:solidFill>
                <a:latin typeface="Montserrat"/>
                <a:ea typeface="Montserrat"/>
                <a:cs typeface="Montserrat"/>
                <a:sym typeface="Montserrat"/>
              </a:rPr>
              <a:t>Semantisk markup → benyttes af alle brugere</a:t>
            </a:r>
            <a:br>
              <a:rPr lang="da" sz="1200">
                <a:solidFill>
                  <a:schemeClr val="dk1"/>
                </a:solidFill>
                <a:latin typeface="Montserrat"/>
                <a:ea typeface="Montserrat"/>
                <a:cs typeface="Montserrat"/>
                <a:sym typeface="Montserrat"/>
              </a:rPr>
            </a:br>
            <a:endParaRPr sz="1200">
              <a:solidFill>
                <a:schemeClr val="dk1"/>
              </a:solidFill>
              <a:latin typeface="Montserrat"/>
              <a:ea typeface="Montserrat"/>
              <a:cs typeface="Montserrat"/>
              <a:sym typeface="Montserrat"/>
            </a:endParaRPr>
          </a:p>
          <a:p>
            <a:pPr indent="0" lvl="0" marL="0" rtl="0" algn="l">
              <a:lnSpc>
                <a:spcPct val="130000"/>
              </a:lnSpc>
              <a:spcBef>
                <a:spcPts val="0"/>
              </a:spcBef>
              <a:spcAft>
                <a:spcPts val="0"/>
              </a:spcAft>
              <a:buSzPts val="935"/>
              <a:buNone/>
            </a:pPr>
            <a:r>
              <a:rPr lang="da" sz="1200">
                <a:solidFill>
                  <a:schemeClr val="dk1"/>
                </a:solidFill>
                <a:latin typeface="Montserrat"/>
                <a:ea typeface="Montserrat"/>
                <a:cs typeface="Montserrat"/>
                <a:sym typeface="Montserrat"/>
              </a:rPr>
              <a:t>Kodet i HTML5 &amp; CSS3 → Opbygget med HTML struktur → Header, main, footer osv. </a:t>
            </a:r>
            <a:br>
              <a:rPr b="1" lang="da" sz="1200">
                <a:solidFill>
                  <a:schemeClr val="dk1"/>
                </a:solidFill>
                <a:latin typeface="Montserrat"/>
                <a:ea typeface="Montserrat"/>
                <a:cs typeface="Montserrat"/>
                <a:sym typeface="Montserrat"/>
              </a:rPr>
            </a:br>
            <a:endParaRPr sz="1200">
              <a:solidFill>
                <a:schemeClr val="dk1"/>
              </a:solidFill>
              <a:latin typeface="Montserrat"/>
              <a:ea typeface="Montserrat"/>
              <a:cs typeface="Montserrat"/>
              <a:sym typeface="Montserrat"/>
            </a:endParaRPr>
          </a:p>
          <a:p>
            <a:pPr indent="0" lvl="0" marL="0" rtl="0" algn="l">
              <a:lnSpc>
                <a:spcPct val="130000"/>
              </a:lnSpc>
              <a:spcBef>
                <a:spcPts val="0"/>
              </a:spcBef>
              <a:spcAft>
                <a:spcPts val="0"/>
              </a:spcAft>
              <a:buSzPts val="935"/>
              <a:buNone/>
            </a:pPr>
            <a:r>
              <a:rPr lang="da" sz="1200">
                <a:solidFill>
                  <a:schemeClr val="dk1"/>
                </a:solidFill>
                <a:latin typeface="Montserrat"/>
                <a:ea typeface="Montserrat"/>
                <a:cs typeface="Montserrat"/>
                <a:sym typeface="Montserrat"/>
              </a:rPr>
              <a:t>Fokus på </a:t>
            </a:r>
            <a:r>
              <a:rPr lang="da" sz="1200">
                <a:solidFill>
                  <a:schemeClr val="dk1"/>
                </a:solidFill>
                <a:latin typeface="Montserrat"/>
                <a:ea typeface="Montserrat"/>
                <a:cs typeface="Montserrat"/>
                <a:sym typeface="Montserrat"/>
              </a:rPr>
              <a:t>farvekontrasten</a:t>
            </a:r>
            <a:r>
              <a:rPr lang="da" sz="1200">
                <a:solidFill>
                  <a:schemeClr val="dk1"/>
                </a:solidFill>
                <a:latin typeface="Montserrat"/>
                <a:ea typeface="Montserrat"/>
                <a:cs typeface="Montserrat"/>
                <a:sym typeface="Montserrat"/>
              </a:rPr>
              <a:t> → Kan ses af alle inkl. farveblinde → Contrast-ratio på 21:1</a:t>
            </a:r>
            <a:endParaRPr sz="1200">
              <a:solidFill>
                <a:schemeClr val="dk1"/>
              </a:solidFill>
              <a:latin typeface="Montserrat"/>
              <a:ea typeface="Montserrat"/>
              <a:cs typeface="Montserrat"/>
              <a:sym typeface="Montserrat"/>
            </a:endParaRPr>
          </a:p>
          <a:p>
            <a:pPr indent="0" lvl="0" marL="0" rtl="0" algn="l">
              <a:lnSpc>
                <a:spcPct val="130000"/>
              </a:lnSpc>
              <a:spcBef>
                <a:spcPts val="0"/>
              </a:spcBef>
              <a:spcAft>
                <a:spcPts val="0"/>
              </a:spcAft>
              <a:buClr>
                <a:schemeClr val="dk1"/>
              </a:buClr>
              <a:buSzPts val="935"/>
              <a:buFont typeface="Arial"/>
              <a:buNone/>
            </a:pPr>
            <a:r>
              <a:t/>
            </a:r>
            <a:endParaRPr sz="1200">
              <a:solidFill>
                <a:schemeClr val="dk1"/>
              </a:solidFill>
              <a:latin typeface="Montserrat"/>
              <a:ea typeface="Montserrat"/>
              <a:cs typeface="Montserrat"/>
              <a:sym typeface="Montserrat"/>
            </a:endParaRPr>
          </a:p>
          <a:p>
            <a:pPr indent="0" lvl="0" marL="0" rtl="0" algn="l">
              <a:lnSpc>
                <a:spcPct val="130000"/>
              </a:lnSpc>
              <a:spcBef>
                <a:spcPts val="0"/>
              </a:spcBef>
              <a:spcAft>
                <a:spcPts val="0"/>
              </a:spcAft>
              <a:buClr>
                <a:schemeClr val="dk1"/>
              </a:buClr>
              <a:buSzPts val="935"/>
              <a:buFont typeface="Arial"/>
              <a:buNone/>
            </a:pPr>
            <a:r>
              <a:rPr lang="da" sz="1200">
                <a:solidFill>
                  <a:schemeClr val="dk1"/>
                </a:solidFill>
                <a:latin typeface="Montserrat"/>
                <a:ea typeface="Montserrat"/>
                <a:cs typeface="Montserrat"/>
                <a:sym typeface="Montserrat"/>
              </a:rPr>
              <a:t>POUR</a:t>
            </a:r>
            <a:endParaRPr sz="1200">
              <a:solidFill>
                <a:schemeClr val="dk1"/>
              </a:solidFill>
              <a:latin typeface="Montserrat"/>
              <a:ea typeface="Montserrat"/>
              <a:cs typeface="Montserrat"/>
              <a:sym typeface="Montserrat"/>
            </a:endParaRPr>
          </a:p>
          <a:p>
            <a:pPr indent="0" lvl="0" marL="0" rtl="0" algn="l">
              <a:lnSpc>
                <a:spcPct val="130000"/>
              </a:lnSpc>
              <a:spcBef>
                <a:spcPts val="0"/>
              </a:spcBef>
              <a:spcAft>
                <a:spcPts val="0"/>
              </a:spcAft>
              <a:buClr>
                <a:schemeClr val="dk1"/>
              </a:buClr>
              <a:buSzPts val="935"/>
              <a:buFont typeface="Arial"/>
              <a:buNone/>
            </a:pPr>
            <a:r>
              <a:t/>
            </a:r>
            <a:endParaRPr sz="1200">
              <a:solidFill>
                <a:schemeClr val="dk1"/>
              </a:solidFill>
              <a:latin typeface="Montserrat"/>
              <a:ea typeface="Montserrat"/>
              <a:cs typeface="Montserrat"/>
              <a:sym typeface="Montserrat"/>
            </a:endParaRPr>
          </a:p>
          <a:p>
            <a:pPr indent="0" lvl="0" marL="0" rtl="0" algn="l">
              <a:lnSpc>
                <a:spcPct val="130000"/>
              </a:lnSpc>
              <a:spcBef>
                <a:spcPts val="0"/>
              </a:spcBef>
              <a:spcAft>
                <a:spcPts val="0"/>
              </a:spcAft>
              <a:buClr>
                <a:schemeClr val="dk1"/>
              </a:buClr>
              <a:buSzPts val="935"/>
              <a:buFont typeface="Arial"/>
              <a:buNone/>
            </a:pPr>
            <a:r>
              <a:rPr lang="da" sz="1200">
                <a:solidFill>
                  <a:schemeClr val="dk1"/>
                </a:solidFill>
                <a:latin typeface="Montserrat"/>
                <a:ea typeface="Montserrat"/>
                <a:cs typeface="Montserrat"/>
                <a:sym typeface="Montserrat"/>
              </a:rPr>
              <a:t>Responsivt design → viewport i HTML &amp;  media </a:t>
            </a:r>
            <a:r>
              <a:rPr lang="da" sz="1200">
                <a:solidFill>
                  <a:schemeClr val="dk1"/>
                </a:solidFill>
                <a:latin typeface="Montserrat"/>
                <a:ea typeface="Montserrat"/>
                <a:cs typeface="Montserrat"/>
                <a:sym typeface="Montserrat"/>
              </a:rPr>
              <a:t>queries</a:t>
            </a:r>
            <a:r>
              <a:rPr lang="da" sz="1200">
                <a:solidFill>
                  <a:schemeClr val="dk1"/>
                </a:solidFill>
                <a:latin typeface="Montserrat"/>
                <a:ea typeface="Montserrat"/>
                <a:cs typeface="Montserrat"/>
                <a:sym typeface="Montserrat"/>
              </a:rPr>
              <a:t> i CSS</a:t>
            </a:r>
            <a:endParaRPr sz="1200">
              <a:latin typeface="Montserrat"/>
              <a:ea typeface="Montserrat"/>
              <a:cs typeface="Montserrat"/>
              <a:sym typeface="Montserrat"/>
            </a:endParaRPr>
          </a:p>
        </p:txBody>
      </p:sp>
      <p:sp>
        <p:nvSpPr>
          <p:cNvPr id="112" name="Google Shape;112;p21"/>
          <p:cNvSpPr txBox="1"/>
          <p:nvPr/>
        </p:nvSpPr>
        <p:spPr>
          <a:xfrm>
            <a:off x="3877075" y="103475"/>
            <a:ext cx="4910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300">
              <a:solidFill>
                <a:srgbClr val="FF0000"/>
              </a:solidFill>
              <a:latin typeface="Montserrat"/>
              <a:ea typeface="Montserrat"/>
              <a:cs typeface="Montserrat"/>
              <a:sym typeface="Montserrat"/>
            </a:endParaRPr>
          </a:p>
        </p:txBody>
      </p:sp>
      <p:pic>
        <p:nvPicPr>
          <p:cNvPr id="113" name="Google Shape;113;p21"/>
          <p:cNvPicPr preferRelativeResize="0"/>
          <p:nvPr/>
        </p:nvPicPr>
        <p:blipFill>
          <a:blip r:embed="rId3">
            <a:alphaModFix/>
          </a:blip>
          <a:stretch>
            <a:fillRect/>
          </a:stretch>
        </p:blipFill>
        <p:spPr>
          <a:xfrm>
            <a:off x="3893575" y="865625"/>
            <a:ext cx="4877112" cy="390425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